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11" r:id="rId3"/>
    <p:sldId id="315" r:id="rId4"/>
    <p:sldId id="258" r:id="rId5"/>
    <p:sldId id="31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3" r:id="rId19"/>
    <p:sldId id="31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1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79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1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20" r:id="rId57"/>
    <p:sldId id="309" r:id="rId58"/>
    <p:sldId id="310" r:id="rId59"/>
    <p:sldId id="295" r:id="rId60"/>
    <p:sldId id="294" r:id="rId61"/>
    <p:sldId id="31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7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8043" autoAdjust="0"/>
  </p:normalViewPr>
  <p:slideViewPr>
    <p:cSldViewPr>
      <p:cViewPr>
        <p:scale>
          <a:sx n="70" d="100"/>
          <a:sy n="70" d="100"/>
        </p:scale>
        <p:origin x="-5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42285-57B4-7047-907D-5A240B9FA5B0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65A5-0046-6D4D-A2AA-3F3286747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D65A5-0046-6D4D-A2AA-3F3286747C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C289F-D0D7-4379-9270-C3F2E813A54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CBFDF-BA9F-459F-8269-288FC4E51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duards.tomas\Desktop\T\slidebgr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5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760412"/>
            <a:ext cx="8534400" cy="158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6475412"/>
            <a:ext cx="8534400" cy="158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477000"/>
            <a:ext cx="815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Confidential and Proprietary ©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Vecna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Technologies, Inc.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eduards.tomas\Desktop\T\Vecna-Medica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70684"/>
            <a:ext cx="1828800" cy="31511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ackbonejs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Web to Web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Vecna Medical</a:t>
            </a:r>
          </a:p>
          <a:p>
            <a:r>
              <a:rPr lang="en-US" dirty="0" smtClean="0"/>
              <a:t>January 17, 2013</a:t>
            </a:r>
          </a:p>
          <a:p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Bau</a:t>
            </a:r>
            <a:r>
              <a:rPr lang="en-US" dirty="0" smtClean="0"/>
              <a:t>, Oleg </a:t>
            </a:r>
            <a:r>
              <a:rPr lang="en-US" dirty="0" err="1" smtClean="0"/>
              <a:t>Golberg</a:t>
            </a:r>
            <a:r>
              <a:rPr lang="en-US" dirty="0" smtClean="0"/>
              <a:t>, </a:t>
            </a:r>
            <a:r>
              <a:rPr lang="en-US" dirty="0" err="1" smtClean="0"/>
              <a:t>Savić</a:t>
            </a:r>
            <a:r>
              <a:rPr lang="en-US" dirty="0"/>
              <a:t> </a:t>
            </a:r>
            <a:r>
              <a:rPr lang="en-US" dirty="0" err="1" smtClean="0"/>
              <a:t>Rašovi</a:t>
            </a:r>
            <a:r>
              <a:rPr lang="en-US" dirty="0" err="1"/>
              <a:t>ć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jQuery</a:t>
            </a:r>
            <a:r>
              <a:rPr lang="en-US" dirty="0" smtClean="0"/>
              <a:t> is a library based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decorator design pattern</a:t>
            </a:r>
          </a:p>
          <a:p>
            <a:r>
              <a:rPr lang="en-US" dirty="0" smtClean="0"/>
              <a:t>Progressive enhancement</a:t>
            </a:r>
          </a:p>
          <a:p>
            <a:r>
              <a:rPr lang="en-US" dirty="0" err="1" smtClean="0"/>
              <a:t>jQuery</a:t>
            </a:r>
            <a:r>
              <a:rPr lang="en-US" dirty="0" smtClean="0"/>
              <a:t>-UI, theming, theme-roller</a:t>
            </a:r>
          </a:p>
          <a:p>
            <a:r>
              <a:rPr lang="en-US" dirty="0" smtClean="0"/>
              <a:t>Plugins &amp; widgets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these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926" r="-4926"/>
          <a:stretch/>
        </p:blipFill>
        <p:spPr>
          <a:xfrm>
            <a:off x="457200" y="2103437"/>
            <a:ext cx="8229600" cy="3611563"/>
          </a:xfrm>
        </p:spPr>
      </p:pic>
    </p:spTree>
    <p:extLst>
      <p:ext uri="{BB962C8B-B14F-4D97-AF65-F5344CB8AC3E}">
        <p14:creationId xmlns:p14="http://schemas.microsoft.com/office/powerpoint/2010/main" val="16550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web application?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defines a </a:t>
            </a:r>
            <a:r>
              <a:rPr lang="en-US" dirty="0"/>
              <a:t>web application?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website with code running on a server backing it</a:t>
            </a:r>
          </a:p>
        </p:txBody>
      </p:sp>
    </p:spTree>
    <p:extLst>
      <p:ext uri="{BB962C8B-B14F-4D97-AF65-F5344CB8AC3E}">
        <p14:creationId xmlns:p14="http://schemas.microsoft.com/office/powerpoint/2010/main" val="1340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defines a </a:t>
            </a:r>
            <a:r>
              <a:rPr lang="en-US" dirty="0"/>
              <a:t>web application?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website with code running on a server backing it</a:t>
            </a:r>
          </a:p>
          <a:p>
            <a:r>
              <a:rPr lang="en-US" dirty="0" smtClean="0"/>
              <a:t>A website that can mimic the responsiveness, functionality, and feel of a native application</a:t>
            </a:r>
          </a:p>
        </p:txBody>
      </p:sp>
    </p:spTree>
    <p:extLst>
      <p:ext uri="{BB962C8B-B14F-4D97-AF65-F5344CB8AC3E}">
        <p14:creationId xmlns:p14="http://schemas.microsoft.com/office/powerpoint/2010/main" val="15412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from a web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21" y="2103437"/>
            <a:ext cx="5308979" cy="3382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Usable by </a:t>
            </a:r>
            <a:r>
              <a:rPr lang="en-US" b="1" dirty="0" smtClean="0"/>
              <a:t>every </a:t>
            </a:r>
            <a:r>
              <a:rPr lang="en-US" dirty="0" smtClean="0"/>
              <a:t>person regardless of disability</a:t>
            </a:r>
          </a:p>
          <a:p>
            <a:r>
              <a:rPr lang="en-US" dirty="0" smtClean="0"/>
              <a:t>Usable on a phone, tablet, computer, or touchscreen kiosk</a:t>
            </a:r>
          </a:p>
          <a:p>
            <a:r>
              <a:rPr lang="en-US" dirty="0" smtClean="0"/>
              <a:t>Able to collect and deliver the right information to and from the user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32" y="1877060"/>
            <a:ext cx="2746568" cy="41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3361" b="-13361"/>
          <a:stretch>
            <a:fillRect/>
          </a:stretch>
        </p:blipFill>
        <p:spPr>
          <a:xfrm>
            <a:off x="457200" y="2286000"/>
            <a:ext cx="8229600" cy="3382963"/>
          </a:xfrm>
        </p:spPr>
      </p:pic>
      <p:sp>
        <p:nvSpPr>
          <p:cNvPr id="6" name="TextBox 5"/>
          <p:cNvSpPr txBox="1"/>
          <p:nvPr/>
        </p:nvSpPr>
        <p:spPr>
          <a:xfrm>
            <a:off x="457200" y="54864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Decorate differently based on size of the screen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want from a multi-select?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options that are relevant to the user</a:t>
            </a:r>
          </a:p>
          <a:p>
            <a:r>
              <a:rPr lang="en-US" dirty="0" smtClean="0"/>
              <a:t>Collect the user’s selections</a:t>
            </a:r>
          </a:p>
          <a:p>
            <a:r>
              <a:rPr lang="en-US" dirty="0" smtClean="0"/>
              <a:t>Potentially save the user’s selections</a:t>
            </a:r>
          </a:p>
          <a:p>
            <a:r>
              <a:rPr lang="en-US" dirty="0" smtClean="0"/>
              <a:t>Return a response to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do we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Choosing the </a:t>
            </a:r>
            <a:br>
              <a:rPr lang="en-US" sz="3600" dirty="0" smtClean="0"/>
            </a:br>
            <a:r>
              <a:rPr lang="en-US" sz="3600" dirty="0" smtClean="0"/>
              <a:t>technology </a:t>
            </a:r>
            <a:r>
              <a:rPr lang="en-US" sz="3600" dirty="0" smtClean="0"/>
              <a:t>stack</a:t>
            </a:r>
            <a:br>
              <a:rPr lang="en-US" sz="3600" dirty="0" smtClean="0"/>
            </a:br>
            <a:r>
              <a:rPr lang="en-US" sz="3600" dirty="0" smtClean="0"/>
              <a:t>(Ben)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21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Ben </a:t>
            </a:r>
            <a:r>
              <a:rPr lang="en-US" dirty="0" err="1"/>
              <a:t>Bau</a:t>
            </a:r>
            <a:r>
              <a:rPr lang="en-US" dirty="0"/>
              <a:t>, VP of Software </a:t>
            </a:r>
            <a:r>
              <a:rPr lang="en-US" dirty="0" smtClean="0"/>
              <a:t>Engineering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Oleg </a:t>
            </a:r>
            <a:r>
              <a:rPr lang="en-US" dirty="0" err="1"/>
              <a:t>Golberg</a:t>
            </a:r>
            <a:r>
              <a:rPr lang="en-US" dirty="0"/>
              <a:t>, Chief Architect, Patient Self-</a:t>
            </a:r>
            <a:r>
              <a:rPr lang="en-US" dirty="0" smtClean="0"/>
              <a:t>Service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Savic</a:t>
            </a:r>
            <a:r>
              <a:rPr lang="en-US" dirty="0"/>
              <a:t> </a:t>
            </a:r>
            <a:r>
              <a:rPr lang="en-US" dirty="0" err="1"/>
              <a:t>Rasovic</a:t>
            </a:r>
            <a:r>
              <a:rPr lang="en-US" dirty="0"/>
              <a:t>, Lead UI </a:t>
            </a:r>
            <a:r>
              <a:rPr lang="en-US" dirty="0" smtClean="0"/>
              <a:t>Designer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3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the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the information to the end user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 the end user’s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Potentially store the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something to the end user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</a:p>
          <a:p>
            <a:r>
              <a:rPr lang="en-US" dirty="0" smtClean="0"/>
              <a:t>Relational database (SQL)</a:t>
            </a:r>
          </a:p>
          <a:p>
            <a:r>
              <a:rPr lang="en-US" dirty="0" smtClean="0"/>
              <a:t>No-SQL database</a:t>
            </a:r>
          </a:p>
        </p:txBody>
      </p:sp>
    </p:spTree>
    <p:extLst>
      <p:ext uri="{BB962C8B-B14F-4D97-AF65-F5344CB8AC3E}">
        <p14:creationId xmlns:p14="http://schemas.microsoft.com/office/powerpoint/2010/main" val="40479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SQL </a:t>
            </a:r>
          </a:p>
          <a:p>
            <a:r>
              <a:rPr lang="en-US" dirty="0" smtClean="0"/>
              <a:t>Use Object Relational Mapping (ORM) library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Middle Tier, for example: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Ruby on Rails</a:t>
            </a:r>
          </a:p>
          <a:p>
            <a:pPr lvl="1"/>
            <a:r>
              <a:rPr lang="en-US" dirty="0" err="1" smtClean="0"/>
              <a:t>.net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2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it to the end user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a response directly </a:t>
            </a:r>
          </a:p>
          <a:p>
            <a:pPr lvl="1"/>
            <a:r>
              <a:rPr lang="en-US" dirty="0" smtClean="0"/>
              <a:t>Server-side Model View Controller framework</a:t>
            </a:r>
          </a:p>
          <a:p>
            <a:r>
              <a:rPr lang="en-US" dirty="0" smtClean="0"/>
              <a:t>HTML and </a:t>
            </a:r>
            <a:r>
              <a:rPr lang="en-US" dirty="0" err="1" smtClean="0"/>
              <a:t>javascript</a:t>
            </a:r>
            <a:r>
              <a:rPr lang="en-US" dirty="0" smtClean="0"/>
              <a:t> code can be generated server-side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Use AJAX </a:t>
            </a:r>
            <a:r>
              <a:rPr lang="en-US" dirty="0" smtClean="0"/>
              <a:t>requests and responses</a:t>
            </a:r>
          </a:p>
        </p:txBody>
      </p:sp>
    </p:spTree>
    <p:extLst>
      <p:ext uri="{BB962C8B-B14F-4D97-AF65-F5344CB8AC3E}">
        <p14:creationId xmlns:p14="http://schemas.microsoft.com/office/powerpoint/2010/main" val="4532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jQuery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http://backbonejs.org/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j</a:t>
            </a:r>
            <a:r>
              <a:rPr lang="en-US" dirty="0" err="1" smtClean="0"/>
              <a:t>avascript</a:t>
            </a:r>
            <a:r>
              <a:rPr lang="en-US" dirty="0" smtClean="0"/>
              <a:t> MVC framework</a:t>
            </a:r>
          </a:p>
          <a:p>
            <a:r>
              <a:rPr lang="en-US" dirty="0" smtClean="0"/>
              <a:t>Maintains a model on the client-side, syncs it with the server, and updates the view (html) based on change events to the model</a:t>
            </a:r>
          </a:p>
          <a:p>
            <a:r>
              <a:rPr lang="en-US" dirty="0" smtClean="0"/>
              <a:t>Uses a template engine like </a:t>
            </a:r>
            <a:r>
              <a:rPr lang="en-US" dirty="0" err="1" smtClean="0"/>
              <a:t>underscore.js</a:t>
            </a:r>
            <a:r>
              <a:rPr lang="en-US" dirty="0" smtClean="0"/>
              <a:t> to </a:t>
            </a:r>
            <a:r>
              <a:rPr lang="en-US" dirty="0"/>
              <a:t>g</a:t>
            </a:r>
            <a:r>
              <a:rPr lang="en-US" dirty="0" smtClean="0"/>
              <a:t>enerate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8381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to user: </a:t>
            </a:r>
            <a:br>
              <a:rPr lang="en-US" dirty="0" smtClean="0"/>
            </a:br>
            <a:r>
              <a:rPr lang="en-US" dirty="0" smtClean="0"/>
              <a:t>practical </a:t>
            </a:r>
            <a:r>
              <a:rPr lang="en-US" dirty="0" smtClean="0"/>
              <a:t>considerations</a:t>
            </a:r>
            <a:br>
              <a:rPr lang="en-US" dirty="0" smtClean="0"/>
            </a:br>
            <a:r>
              <a:rPr lang="en-US" dirty="0" smtClean="0"/>
              <a:t>(Oleg)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request comes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82963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400" dirty="0">
                <a:latin typeface="Consolas"/>
                <a:cs typeface="Consolas"/>
              </a:rPr>
              <a:t>/</a:t>
            </a:r>
            <a:r>
              <a:rPr lang="en-US" sz="2400" dirty="0" err="1">
                <a:latin typeface="Consolas"/>
                <a:cs typeface="Consolas"/>
              </a:rPr>
              <a:t>patientQueue</a:t>
            </a:r>
            <a:r>
              <a:rPr lang="en-US" sz="2400" dirty="0">
                <a:latin typeface="Consolas"/>
                <a:cs typeface="Consolas"/>
              </a:rPr>
              <a:t>/</a:t>
            </a:r>
            <a:r>
              <a:rPr lang="en-US" sz="2400" dirty="0" err="1">
                <a:latin typeface="Consolas"/>
                <a:cs typeface="Consolas"/>
              </a:rPr>
              <a:t>list.do?search.from</a:t>
            </a:r>
            <a:r>
              <a:rPr lang="en-US" sz="2400" dirty="0">
                <a:latin typeface="Consolas"/>
                <a:cs typeface="Consolas"/>
              </a:rPr>
              <a:t>=2013-01-01&amp;search.to=2013-01-</a:t>
            </a:r>
            <a:r>
              <a:rPr lang="en-US" sz="2400" dirty="0" smtClean="0">
                <a:latin typeface="Consolas"/>
                <a:cs typeface="Consolas"/>
              </a:rPr>
              <a:t>02</a:t>
            </a:r>
          </a:p>
          <a:p>
            <a:pPr marL="0" indent="0" fontAlgn="base">
              <a:buNone/>
            </a:pPr>
            <a:endParaRPr lang="en-US" sz="2400" dirty="0">
              <a:latin typeface="Consolas"/>
              <a:cs typeface="Consolas"/>
            </a:endParaRPr>
          </a:p>
          <a:p>
            <a:pPr fontAlgn="base"/>
            <a:r>
              <a:rPr lang="en-US" dirty="0"/>
              <a:t>The URL is mapped to a piece of code</a:t>
            </a:r>
          </a:p>
          <a:p>
            <a:pPr lvl="1" fontAlgn="base"/>
            <a:r>
              <a:rPr lang="en-US" dirty="0" err="1"/>
              <a:t>PatientQueueAction.list</a:t>
            </a:r>
            <a:endParaRPr lang="en-US" dirty="0"/>
          </a:p>
          <a:p>
            <a:r>
              <a:rPr lang="en-US" dirty="0"/>
              <a:t>The piece of code decides </a:t>
            </a:r>
            <a:r>
              <a:rPr lang="en-US" i="1" dirty="0"/>
              <a:t>what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request comes 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en-US" sz="2400" smtClean="0">
                <a:latin typeface="Consolas"/>
                <a:cs typeface="Consolas"/>
              </a:rPr>
              <a:t>/patientQueue/list.do?search.from=2013-01-01&amp;search.to=2013-01-02</a:t>
            </a:r>
          </a:p>
          <a:p>
            <a:pPr marL="0" indent="0" fontAlgn="base">
              <a:buFont typeface="Arial" pitchFamily="34" charset="0"/>
              <a:buNone/>
            </a:pPr>
            <a:endParaRPr lang="en-US" sz="2400" smtClean="0">
              <a:latin typeface="Consolas"/>
              <a:cs typeface="Consolas"/>
            </a:endParaRPr>
          </a:p>
          <a:p>
            <a:pPr fontAlgn="base"/>
            <a:r>
              <a:rPr lang="en-US" smtClean="0"/>
              <a:t>The URL is mapped to a piece of code</a:t>
            </a:r>
          </a:p>
          <a:p>
            <a:pPr lvl="1" fontAlgn="base"/>
            <a:r>
              <a:rPr lang="en-US" smtClean="0"/>
              <a:t>PatientQueueAction.list</a:t>
            </a:r>
          </a:p>
          <a:p>
            <a:r>
              <a:rPr lang="en-US" smtClean="0"/>
              <a:t>The piece of code decides </a:t>
            </a:r>
            <a:r>
              <a:rPr lang="en-US" i="1" smtClean="0"/>
              <a:t>what to do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14800" y="5029200"/>
            <a:ext cx="0" cy="6858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56388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the Controller</a:t>
            </a:r>
          </a:p>
          <a:p>
            <a:pPr algn="ctr"/>
            <a:r>
              <a:rPr lang="en-US" dirty="0" smtClean="0"/>
              <a:t>(the </a:t>
            </a:r>
            <a:r>
              <a:rPr lang="en-US" dirty="0" smtClean="0"/>
              <a:t>C </a:t>
            </a:r>
            <a:r>
              <a:rPr lang="en-US" dirty="0" smtClean="0"/>
              <a:t>in the MVC)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from Vecna.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82963"/>
          </a:xfrm>
        </p:spPr>
        <p:txBody>
          <a:bodyPr/>
          <a:lstStyle/>
          <a:p>
            <a:r>
              <a:rPr lang="en-US" dirty="0" smtClean="0"/>
              <a:t>Founded in 1998 by MIT alumni</a:t>
            </a:r>
          </a:p>
          <a:p>
            <a:r>
              <a:rPr lang="en-US" dirty="0" smtClean="0"/>
              <a:t>Located at </a:t>
            </a:r>
            <a:r>
              <a:rPr lang="en-US" dirty="0" smtClean="0"/>
              <a:t>Alewife </a:t>
            </a:r>
            <a:endParaRPr lang="en-US" dirty="0" smtClean="0"/>
          </a:p>
          <a:p>
            <a:r>
              <a:rPr lang="en-US" dirty="0" smtClean="0"/>
              <a:t>Mission: to create technologies that improve healthcare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48200"/>
            <a:ext cx="8075320" cy="15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Controller to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/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/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b="1" dirty="0">
                <a:latin typeface="Consolas"/>
                <a:cs typeface="Consolas"/>
              </a:rPr>
              <a:t>class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PatientQueueAction</a:t>
            </a:r>
            <a:r>
              <a:rPr lang="en-US" sz="1800" dirty="0">
                <a:latin typeface="Consolas"/>
                <a:cs typeface="Consolas"/>
              </a:rPr>
              <a:t> {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    </a:t>
            </a:r>
            <a:r>
              <a:rPr lang="en-US" sz="1800" dirty="0" err="1">
                <a:latin typeface="Consolas"/>
                <a:cs typeface="Consolas"/>
              </a:rPr>
              <a:t>PatientService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patientService</a:t>
            </a:r>
            <a:r>
              <a:rPr lang="en-US" sz="1800" dirty="0">
                <a:latin typeface="Consolas"/>
                <a:cs typeface="Consolas"/>
              </a:rPr>
              <a:t>;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/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    String list(</a:t>
            </a:r>
            <a:r>
              <a:rPr lang="en-US" sz="1800" dirty="0" err="1">
                <a:latin typeface="Consolas"/>
                <a:cs typeface="Consolas"/>
              </a:rPr>
              <a:t>PatientSearch</a:t>
            </a:r>
            <a:r>
              <a:rPr lang="en-US" sz="1800" dirty="0">
                <a:latin typeface="Consolas"/>
                <a:cs typeface="Consolas"/>
              </a:rPr>
              <a:t> search, &lt;..&gt;) {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     </a:t>
            </a:r>
            <a:r>
              <a:rPr lang="en-US" sz="1800" dirty="0" smtClean="0">
                <a:latin typeface="Consolas"/>
                <a:cs typeface="Consolas"/>
              </a:rPr>
              <a:t> List&lt;Patient</a:t>
            </a:r>
            <a:r>
              <a:rPr lang="en-US" sz="1800" dirty="0">
                <a:latin typeface="Consolas"/>
                <a:cs typeface="Consolas"/>
              </a:rPr>
              <a:t>&gt; patients </a:t>
            </a:r>
            <a:r>
              <a:rPr lang="en-US" sz="1800" dirty="0" smtClean="0">
                <a:latin typeface="Consolas"/>
                <a:cs typeface="Consolas"/>
              </a:rPr>
              <a:t>= </a:t>
            </a:r>
            <a:r>
              <a:rPr lang="en-US" sz="1800" dirty="0" err="1" smtClean="0">
                <a:latin typeface="Consolas"/>
                <a:cs typeface="Consolas"/>
              </a:rPr>
              <a:t>patientService.find</a:t>
            </a:r>
            <a:r>
              <a:rPr lang="en-US" sz="1800" dirty="0" smtClean="0">
                <a:latin typeface="Consolas"/>
                <a:cs typeface="Consolas"/>
              </a:rPr>
              <a:t>(search</a:t>
            </a:r>
            <a:r>
              <a:rPr lang="en-US" sz="1800" dirty="0">
                <a:latin typeface="Consolas"/>
                <a:cs typeface="Consolas"/>
              </a:rPr>
              <a:t>);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 smtClean="0">
                <a:latin typeface="Consolas"/>
                <a:cs typeface="Consolas"/>
              </a:rPr>
              <a:t>    </a:t>
            </a:r>
            <a:r>
              <a:rPr lang="en-US" sz="1800" dirty="0" smtClean="0">
                <a:latin typeface="Consolas"/>
                <a:cs typeface="Consolas"/>
              </a:rPr>
              <a:t>   </a:t>
            </a:r>
            <a:r>
              <a:rPr lang="en-US" sz="1800" i="1" dirty="0" smtClean="0">
                <a:latin typeface="Consolas"/>
                <a:cs typeface="Consolas"/>
              </a:rPr>
              <a:t>&lt;..&gt;</a:t>
            </a: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smtClean="0">
                <a:latin typeface="Consolas"/>
                <a:cs typeface="Consolas"/>
              </a:rPr>
              <a:t>     return </a:t>
            </a:r>
            <a:r>
              <a:rPr lang="en-US" sz="1800" dirty="0">
                <a:latin typeface="Consolas"/>
                <a:cs typeface="Consolas"/>
              </a:rPr>
              <a:t>"success";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    }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14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Domain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Comes from a (relational) database</a:t>
            </a:r>
          </a:p>
          <a:p>
            <a:r>
              <a:rPr lang="en-US" dirty="0" smtClean="0"/>
              <a:t>Needs to be translated into the domain model with an ORM tool (hibernate)</a:t>
            </a:r>
            <a:endParaRPr lang="en-US" dirty="0"/>
          </a:p>
        </p:txBody>
      </p:sp>
      <p:pic>
        <p:nvPicPr>
          <p:cNvPr id="4" name="Picture 3" descr="domain 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0" y="3048000"/>
            <a:ext cx="4533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query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search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the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query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Somewhere in the model: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b="1" dirty="0">
                <a:latin typeface="Consolas"/>
                <a:cs typeface="Consolas"/>
              </a:rPr>
              <a:t>class</a:t>
            </a: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err="1">
                <a:latin typeface="Consolas"/>
                <a:cs typeface="Consolas"/>
              </a:rPr>
              <a:t>PatientServiceImpl</a:t>
            </a: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b="1" dirty="0">
                <a:latin typeface="Consolas"/>
                <a:cs typeface="Consolas"/>
              </a:rPr>
              <a:t>implements</a:t>
            </a: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err="1">
                <a:latin typeface="Consolas"/>
                <a:cs typeface="Consolas"/>
              </a:rPr>
              <a:t>PatientService</a:t>
            </a:r>
            <a:r>
              <a:rPr lang="en-US" sz="2900" dirty="0">
                <a:latin typeface="Consolas"/>
                <a:cs typeface="Consolas"/>
              </a:rPr>
              <a:t> {</a:t>
            </a:r>
            <a:br>
              <a:rPr lang="en-US" sz="2900" dirty="0">
                <a:latin typeface="Consolas"/>
                <a:cs typeface="Consolas"/>
              </a:rPr>
            </a:br>
            <a:r>
              <a:rPr lang="en-US" sz="2900" dirty="0">
                <a:latin typeface="Consolas"/>
                <a:cs typeface="Consolas"/>
              </a:rPr>
              <a:t>  </a:t>
            </a:r>
            <a:r>
              <a:rPr lang="en-US" sz="2900" dirty="0" smtClean="0">
                <a:latin typeface="Consolas"/>
                <a:cs typeface="Consolas"/>
              </a:rPr>
              <a:t>List&lt;Patient</a:t>
            </a:r>
            <a:r>
              <a:rPr lang="en-US" sz="2900" dirty="0">
                <a:latin typeface="Consolas"/>
                <a:cs typeface="Consolas"/>
              </a:rPr>
              <a:t>&gt; </a:t>
            </a:r>
            <a:r>
              <a:rPr lang="en-US" sz="2900" dirty="0" err="1">
                <a:latin typeface="Consolas"/>
                <a:cs typeface="Consolas"/>
              </a:rPr>
              <a:t>searchPatients</a:t>
            </a:r>
            <a:r>
              <a:rPr lang="en-US" sz="2900" dirty="0">
                <a:latin typeface="Consolas"/>
                <a:cs typeface="Consolas"/>
              </a:rPr>
              <a:t>(</a:t>
            </a:r>
            <a:r>
              <a:rPr lang="en-US" sz="2900" dirty="0" err="1">
                <a:latin typeface="Consolas"/>
                <a:cs typeface="Consolas"/>
              </a:rPr>
              <a:t>PatientSearch</a:t>
            </a:r>
            <a:r>
              <a:rPr lang="en-US" sz="2900" dirty="0">
                <a:latin typeface="Consolas"/>
                <a:cs typeface="Consolas"/>
              </a:rPr>
              <a:t> search) {</a:t>
            </a:r>
            <a:br>
              <a:rPr lang="en-US" sz="2900" dirty="0">
                <a:latin typeface="Consolas"/>
                <a:cs typeface="Consolas"/>
              </a:rPr>
            </a:br>
            <a:r>
              <a:rPr lang="en-US" sz="2900" dirty="0">
                <a:latin typeface="Consolas"/>
                <a:cs typeface="Consolas"/>
              </a:rPr>
              <a:t>  </a:t>
            </a: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</a:t>
            </a:r>
            <a:r>
              <a:rPr lang="en-US" sz="2900" b="1" dirty="0" smtClean="0">
                <a:latin typeface="Consolas"/>
                <a:cs typeface="Consolas"/>
              </a:rPr>
              <a:t>return</a:t>
            </a:r>
            <a:r>
              <a:rPr lang="en-US" sz="2900" dirty="0" smtClean="0">
                <a:latin typeface="Consolas"/>
                <a:cs typeface="Consolas"/>
              </a:rPr>
              <a:t> </a:t>
            </a:r>
            <a:r>
              <a:rPr lang="en-US" sz="2900" dirty="0" err="1">
                <a:latin typeface="Consolas"/>
                <a:cs typeface="Consolas"/>
              </a:rPr>
              <a:t>createQuery</a:t>
            </a:r>
            <a:r>
              <a:rPr lang="en-US" sz="2900" dirty="0">
                <a:latin typeface="Consolas"/>
                <a:cs typeface="Consolas"/>
              </a:rPr>
              <a:t>("from Patient where </a:t>
            </a:r>
            <a:r>
              <a:rPr lang="en-US" sz="2900" dirty="0" smtClean="0">
                <a:latin typeface="Consolas"/>
                <a:cs typeface="Consolas"/>
              </a:rPr>
              <a:t>             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                  </a:t>
            </a:r>
            <a:r>
              <a:rPr lang="en-US" sz="2900" dirty="0" err="1" smtClean="0">
                <a:latin typeface="Consolas"/>
                <a:cs typeface="Consolas"/>
              </a:rPr>
              <a:t>arrivalTime</a:t>
            </a:r>
            <a:r>
              <a:rPr lang="en-US" sz="2900" dirty="0" smtClean="0">
                <a:latin typeface="Consolas"/>
                <a:cs typeface="Consolas"/>
              </a:rPr>
              <a:t> between </a:t>
            </a:r>
            <a:r>
              <a:rPr lang="en-US" sz="2900" dirty="0">
                <a:latin typeface="Consolas"/>
                <a:cs typeface="Consolas"/>
              </a:rPr>
              <a:t>:from and :to")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    .</a:t>
            </a:r>
            <a:r>
              <a:rPr lang="en-US" sz="2900" dirty="0" err="1">
                <a:latin typeface="Consolas"/>
                <a:cs typeface="Consolas"/>
              </a:rPr>
              <a:t>setParameter</a:t>
            </a:r>
            <a:r>
              <a:rPr lang="en-US" sz="2900" dirty="0">
                <a:latin typeface="Consolas"/>
                <a:cs typeface="Consolas"/>
              </a:rPr>
              <a:t>("from", </a:t>
            </a:r>
            <a:r>
              <a:rPr lang="en-US" sz="2900" dirty="0" err="1">
                <a:latin typeface="Consolas"/>
                <a:cs typeface="Consolas"/>
              </a:rPr>
              <a:t>search.from</a:t>
            </a:r>
            <a:r>
              <a:rPr lang="en-US" sz="29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    .</a:t>
            </a:r>
            <a:r>
              <a:rPr lang="en-US" sz="2900" dirty="0" err="1">
                <a:latin typeface="Consolas"/>
                <a:cs typeface="Consolas"/>
              </a:rPr>
              <a:t>setParameter</a:t>
            </a:r>
            <a:r>
              <a:rPr lang="en-US" sz="2900" dirty="0">
                <a:latin typeface="Consolas"/>
                <a:cs typeface="Consolas"/>
              </a:rPr>
              <a:t>("to", search.to) &lt;..&gt;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}</a:t>
            </a:r>
            <a:endParaRPr lang="en-US" sz="29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6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is my query?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rows</a:t>
            </a:r>
          </a:p>
          <a:p>
            <a:r>
              <a:rPr lang="en-US" dirty="0" smtClean="0"/>
              <a:t>Scanning through each row is slow</a:t>
            </a:r>
          </a:p>
          <a:p>
            <a:r>
              <a:rPr lang="en-US" dirty="0" smtClean="0"/>
              <a:t>Index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returns too much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layers of the </a:t>
            </a:r>
            <a:r>
              <a:rPr lang="en-US" dirty="0" err="1" smtClean="0"/>
              <a:t>webapp</a:t>
            </a:r>
            <a:r>
              <a:rPr lang="en-US" dirty="0" smtClean="0"/>
              <a:t> cry</a:t>
            </a:r>
          </a:p>
          <a:p>
            <a:r>
              <a:rPr lang="en-US" dirty="0" smtClean="0"/>
              <a:t>Does not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82963"/>
          </a:xfrm>
        </p:spPr>
        <p:txBody>
          <a:bodyPr/>
          <a:lstStyle/>
          <a:p>
            <a:r>
              <a:rPr lang="en-US" dirty="0" smtClean="0"/>
              <a:t>Always page results</a:t>
            </a:r>
          </a:p>
          <a:p>
            <a:r>
              <a:rPr lang="en-US" dirty="0" smtClean="0"/>
              <a:t>Save the server</a:t>
            </a:r>
          </a:p>
          <a:p>
            <a:r>
              <a:rPr lang="en-US" dirty="0" smtClean="0"/>
              <a:t>Save the user</a:t>
            </a:r>
          </a:p>
          <a:p>
            <a:pPr lvl="1"/>
            <a:r>
              <a:rPr lang="en-US" dirty="0" smtClean="0"/>
              <a:t>Nobody wants to see 1000 records at once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Some browsers are slower than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limit/offset into the query</a:t>
            </a:r>
          </a:p>
          <a:p>
            <a:r>
              <a:rPr lang="en-US" dirty="0" smtClean="0"/>
              <a:t>Page 1, 2, …, 100</a:t>
            </a:r>
          </a:p>
          <a:p>
            <a:pPr lvl="1"/>
            <a:r>
              <a:rPr lang="en-US" dirty="0" smtClean="0"/>
              <a:t>Additional count query</a:t>
            </a:r>
          </a:p>
          <a:p>
            <a:pPr lvl="1"/>
            <a:r>
              <a:rPr lang="en-US" dirty="0" smtClean="0"/>
              <a:t>Do the users care?</a:t>
            </a:r>
          </a:p>
          <a:p>
            <a:r>
              <a:rPr lang="en-US" dirty="0" smtClean="0"/>
              <a:t>Next page, more…, infinite scroll</a:t>
            </a:r>
          </a:p>
        </p:txBody>
      </p:sp>
    </p:spTree>
    <p:extLst>
      <p:ext uri="{BB962C8B-B14F-4D97-AF65-F5344CB8AC3E}">
        <p14:creationId xmlns:p14="http://schemas.microsoft.com/office/powerpoint/2010/main" val="2399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look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nsolas"/>
                <a:cs typeface="Consolas"/>
              </a:rPr>
              <a:t>select</a:t>
            </a:r>
            <a:r>
              <a:rPr lang="en-US" sz="2400" dirty="0">
                <a:latin typeface="Consolas"/>
                <a:cs typeface="Consolas"/>
              </a:rPr>
              <a:t> * from patient </a:t>
            </a:r>
            <a:r>
              <a:rPr lang="en-US" sz="2400" b="1" dirty="0">
                <a:latin typeface="Consolas"/>
                <a:cs typeface="Consolas"/>
              </a:rPr>
              <a:t>join</a:t>
            </a:r>
            <a:r>
              <a:rPr lang="en-US" sz="2400" dirty="0">
                <a:latin typeface="Consolas"/>
                <a:cs typeface="Consolas"/>
              </a:rPr>
              <a:t> appointment </a:t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b="1" dirty="0" smtClean="0">
                <a:latin typeface="Consolas"/>
                <a:cs typeface="Consolas"/>
              </a:rPr>
              <a:t>on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appointment.patient_id</a:t>
            </a:r>
            <a:r>
              <a:rPr lang="en-US" sz="2400" dirty="0">
                <a:latin typeface="Consolas"/>
                <a:cs typeface="Consolas"/>
              </a:rPr>
              <a:t> = </a:t>
            </a:r>
            <a:r>
              <a:rPr lang="en-US" sz="2400" dirty="0" err="1">
                <a:latin typeface="Consolas"/>
                <a:cs typeface="Consolas"/>
              </a:rPr>
              <a:t>patient.id</a:t>
            </a:r>
            <a:r>
              <a:rPr lang="en-US" sz="2400" dirty="0">
                <a:latin typeface="Consolas"/>
                <a:cs typeface="Consolas"/>
              </a:rPr>
              <a:t/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b="1" dirty="0" smtClean="0">
                <a:latin typeface="Consolas"/>
                <a:cs typeface="Consolas"/>
              </a:rPr>
              <a:t>join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alert </a:t>
            </a:r>
            <a:r>
              <a:rPr lang="en-US" sz="2400" b="1" dirty="0">
                <a:latin typeface="Consolas"/>
                <a:cs typeface="Consolas"/>
              </a:rPr>
              <a:t>on</a:t>
            </a:r>
            <a:r>
              <a:rPr lang="en-US" sz="2400" dirty="0">
                <a:latin typeface="Consolas"/>
                <a:cs typeface="Consolas"/>
              </a:rPr>
              <a:t> alert </a:t>
            </a:r>
            <a:r>
              <a:rPr lang="en-US" sz="2400" dirty="0" err="1">
                <a:latin typeface="Consolas"/>
                <a:cs typeface="Consolas"/>
              </a:rPr>
              <a:t>patient_id</a:t>
            </a:r>
            <a:r>
              <a:rPr lang="en-US" sz="2400" dirty="0">
                <a:latin typeface="Consolas"/>
                <a:cs typeface="Consolas"/>
              </a:rPr>
              <a:t> = </a:t>
            </a:r>
            <a:r>
              <a:rPr lang="en-US" sz="2400" dirty="0" err="1">
                <a:latin typeface="Consolas"/>
                <a:cs typeface="Consolas"/>
              </a:rPr>
              <a:t>patient.id</a:t>
            </a:r>
            <a:r>
              <a:rPr lang="en-US" sz="2400" dirty="0">
                <a:latin typeface="Consolas"/>
                <a:cs typeface="Consolas"/>
              </a:rPr>
              <a:t/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b="1" dirty="0" smtClean="0">
                <a:latin typeface="Consolas"/>
                <a:cs typeface="Consolas"/>
              </a:rPr>
              <a:t>where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>
                <a:latin typeface="Consolas"/>
                <a:cs typeface="Consolas"/>
              </a:rPr>
              <a:t>arrival_time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b="1" dirty="0">
                <a:latin typeface="Consolas"/>
                <a:cs typeface="Consolas"/>
              </a:rPr>
              <a:t>between</a:t>
            </a:r>
            <a:r>
              <a:rPr lang="en-US" sz="2400" dirty="0">
                <a:latin typeface="Consolas"/>
                <a:cs typeface="Consolas"/>
              </a:rPr>
              <a:t> &lt;..&gt;</a:t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b="1" dirty="0" smtClean="0">
                <a:latin typeface="Consolas"/>
                <a:cs typeface="Consolas"/>
              </a:rPr>
              <a:t>offset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0 </a:t>
            </a:r>
            <a:r>
              <a:rPr lang="en-US" sz="2400" b="1" dirty="0">
                <a:latin typeface="Consolas"/>
                <a:cs typeface="Consolas"/>
              </a:rPr>
              <a:t>limit</a:t>
            </a:r>
            <a:r>
              <a:rPr lang="en-US" sz="2400" dirty="0">
                <a:latin typeface="Consolas"/>
                <a:cs typeface="Consolas"/>
              </a:rPr>
              <a:t> 50;</a:t>
            </a:r>
          </a:p>
        </p:txBody>
      </p:sp>
    </p:spTree>
    <p:extLst>
      <p:ext uri="{BB962C8B-B14F-4D97-AF65-F5344CB8AC3E}">
        <p14:creationId xmlns:p14="http://schemas.microsoft.com/office/powerpoint/2010/main" val="2808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Joins </a:t>
            </a:r>
            <a:r>
              <a:rPr lang="en-US" sz="4600" dirty="0" smtClean="0"/>
              <a:t>break offset/limit</a:t>
            </a:r>
          </a:p>
          <a:p>
            <a:pPr lvl="1"/>
            <a:r>
              <a:rPr lang="en-US" sz="3400" dirty="0" smtClean="0"/>
              <a:t>50 patient-appointment-alert combinations vs. 50 patients</a:t>
            </a:r>
          </a:p>
          <a:p>
            <a:r>
              <a:rPr lang="en-US" sz="4600" dirty="0" smtClean="0"/>
              <a:t>Multiple joins blow up the result set</a:t>
            </a:r>
          </a:p>
          <a:p>
            <a:r>
              <a:rPr lang="en-US" sz="4500" dirty="0" smtClean="0"/>
              <a:t>Workaround – multiple queries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 * from patient </a:t>
            </a:r>
            <a:r>
              <a:rPr lang="en-US" b="1" dirty="0">
                <a:latin typeface="Consolas"/>
                <a:cs typeface="Consolas"/>
              </a:rPr>
              <a:t>where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arrival_time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between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&lt;...&gt;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b="1" dirty="0"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 * from appointment </a:t>
            </a:r>
            <a:r>
              <a:rPr lang="en-US" b="1" dirty="0">
                <a:latin typeface="Consolas"/>
                <a:cs typeface="Consolas"/>
              </a:rPr>
              <a:t>where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patient_id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in</a:t>
            </a:r>
            <a:r>
              <a:rPr lang="en-US" dirty="0">
                <a:latin typeface="Consolas"/>
                <a:cs typeface="Consolas"/>
              </a:rPr>
              <a:t> (?, ?, </a:t>
            </a:r>
            <a:r>
              <a:rPr lang="en-US" dirty="0" smtClean="0">
                <a:latin typeface="Consolas"/>
                <a:cs typeface="Consolas"/>
              </a:rPr>
              <a:t>...)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b="1" dirty="0"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 * from alert </a:t>
            </a:r>
            <a:r>
              <a:rPr lang="en-US" b="1" dirty="0">
                <a:latin typeface="Consolas"/>
                <a:cs typeface="Consolas"/>
              </a:rPr>
              <a:t>where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patient_id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in</a:t>
            </a:r>
            <a:r>
              <a:rPr lang="en-US" dirty="0">
                <a:latin typeface="Consolas"/>
                <a:cs typeface="Consolas"/>
              </a:rPr>
              <a:t> (?, ?, ...)</a:t>
            </a:r>
            <a:endParaRPr lang="en-US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944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The unlikely evolution of web applications</a:t>
            </a:r>
          </a:p>
          <a:p>
            <a:r>
              <a:rPr lang="en-US" dirty="0" smtClean="0"/>
              <a:t>Choosing the technology stack</a:t>
            </a:r>
          </a:p>
          <a:p>
            <a:r>
              <a:rPr lang="en-US" dirty="0" smtClean="0"/>
              <a:t>Database to user: practical considerations</a:t>
            </a:r>
          </a:p>
          <a:p>
            <a:r>
              <a:rPr lang="en-US" dirty="0" smtClean="0"/>
              <a:t>Usability &amp; Design: why you should care</a:t>
            </a:r>
          </a:p>
        </p:txBody>
      </p:sp>
    </p:spTree>
    <p:extLst>
      <p:ext uri="{BB962C8B-B14F-4D97-AF65-F5344CB8AC3E}">
        <p14:creationId xmlns:p14="http://schemas.microsoft.com/office/powerpoint/2010/main" val="31863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Data + template = HTML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>
                <a:latin typeface="Consolas"/>
                <a:cs typeface="Consolas"/>
              </a:rPr>
              <a:t>&lt;div&gt;${</a:t>
            </a:r>
            <a:r>
              <a:rPr lang="en-US" sz="2400" dirty="0" err="1">
                <a:latin typeface="Consolas"/>
                <a:cs typeface="Consolas"/>
              </a:rPr>
              <a:t>patient.name</a:t>
            </a:r>
            <a:r>
              <a:rPr lang="en-US" sz="2400" dirty="0">
                <a:latin typeface="Consolas"/>
                <a:cs typeface="Consolas"/>
              </a:rPr>
              <a:t>}&lt;/div&gt;</a:t>
            </a:r>
          </a:p>
          <a:p>
            <a:pPr marL="0" indent="0" algn="ctr">
              <a:buNone/>
            </a:pPr>
            <a:r>
              <a:rPr lang="en-US" sz="2400" dirty="0">
                <a:latin typeface="Consolas"/>
                <a:cs typeface="Consolas"/>
              </a:rPr>
              <a:t/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>
                <a:latin typeface="Consolas"/>
                <a:cs typeface="Consolas"/>
              </a:rPr>
              <a:t>&lt;div&gt;John Doe&lt;/div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indent="0" algn="ctr">
              <a:buNone/>
            </a:pPr>
            <a:endParaRPr lang="en-US" sz="2400" dirty="0">
              <a:latin typeface="Consolas"/>
              <a:cs typeface="Consolas"/>
            </a:endParaRPr>
          </a:p>
          <a:p>
            <a:r>
              <a:rPr lang="en-US" dirty="0" smtClean="0"/>
              <a:t>Controller hands off the data to the template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4038600"/>
            <a:ext cx="0" cy="3810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Server-side (JSP, </a:t>
            </a:r>
            <a:r>
              <a:rPr lang="en-US" dirty="0" err="1" smtClean="0"/>
              <a:t>Freemarker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Server response is plain HTML</a:t>
            </a:r>
          </a:p>
          <a:p>
            <a:pPr lvl="1"/>
            <a:r>
              <a:rPr lang="en-US" dirty="0" smtClean="0"/>
              <a:t>Easy to decorate the data</a:t>
            </a:r>
          </a:p>
          <a:p>
            <a:r>
              <a:rPr lang="en-US" dirty="0" smtClean="0"/>
              <a:t>Client-side (mustache, underscore, …)</a:t>
            </a:r>
          </a:p>
          <a:p>
            <a:pPr lvl="1"/>
            <a:r>
              <a:rPr lang="en-US" dirty="0" smtClean="0"/>
              <a:t>Server response is JSON</a:t>
            </a:r>
          </a:p>
          <a:p>
            <a:pPr lvl="2"/>
            <a:r>
              <a:rPr lang="en-US" dirty="0" smtClean="0"/>
              <a:t>Another representation of the data</a:t>
            </a:r>
          </a:p>
          <a:p>
            <a:pPr lvl="2"/>
            <a:r>
              <a:rPr lang="en-US" dirty="0" smtClean="0"/>
              <a:t>Compact (if you do it right)</a:t>
            </a:r>
          </a:p>
          <a:p>
            <a:pPr lvl="1"/>
            <a:r>
              <a:rPr lang="en-US" dirty="0" smtClean="0"/>
              <a:t>Another level of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page refresh</a:t>
            </a:r>
          </a:p>
          <a:p>
            <a:pPr lvl="1"/>
            <a:r>
              <a:rPr lang="en-US" dirty="0" smtClean="0"/>
              <a:t>If users don’t do it often</a:t>
            </a:r>
          </a:p>
          <a:p>
            <a:r>
              <a:rPr lang="en-US" dirty="0" smtClean="0"/>
              <a:t>AJAX refresh</a:t>
            </a:r>
          </a:p>
          <a:p>
            <a:pPr lvl="1"/>
            <a:r>
              <a:rPr lang="en-US" dirty="0" smtClean="0"/>
              <a:t>HTML fragment, server-side template</a:t>
            </a:r>
          </a:p>
          <a:p>
            <a:pPr lvl="1"/>
            <a:r>
              <a:rPr lang="en-US" dirty="0" smtClean="0"/>
              <a:t>JSON, client-side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Usability &amp; Design:</a:t>
            </a:r>
            <a:br>
              <a:rPr lang="en-US" dirty="0" smtClean="0"/>
            </a:br>
            <a:r>
              <a:rPr lang="en-US" dirty="0" smtClean="0"/>
              <a:t>Why you should </a:t>
            </a:r>
            <a:r>
              <a:rPr lang="en-US" dirty="0" smtClean="0"/>
              <a:t>care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Savic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672"/>
              </a:spcBef>
            </a:pPr>
            <a:r>
              <a:rPr lang="en-US" sz="2200" dirty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Value - product value to a user</a:t>
            </a: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?</a:t>
            </a:r>
          </a:p>
          <a:p>
            <a:pPr>
              <a:spcBef>
                <a:spcPts val="2672"/>
              </a:spcBef>
            </a:pP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Adoptability </a:t>
            </a:r>
            <a:r>
              <a:rPr lang="en-US" sz="2200" dirty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- easy to start using? spread the word</a:t>
            </a: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?</a:t>
            </a:r>
          </a:p>
          <a:p>
            <a:pPr>
              <a:spcBef>
                <a:spcPts val="2672"/>
              </a:spcBef>
            </a:pP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Usability </a:t>
            </a:r>
            <a:r>
              <a:rPr lang="en-US" sz="2200" dirty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- easy to complete a goal</a:t>
            </a: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?</a:t>
            </a:r>
          </a:p>
          <a:p>
            <a:pPr>
              <a:spcBef>
                <a:spcPts val="2672"/>
              </a:spcBef>
            </a:pPr>
            <a:r>
              <a:rPr lang="en-US" sz="22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Desirability </a:t>
            </a:r>
            <a:r>
              <a:rPr lang="en-US" sz="2200" dirty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- a good experience? fun? engaging?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8827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BREC</a:t>
            </a:r>
            <a:b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</a:br>
            <a:r>
              <a:rPr lang="en-US" sz="2500" b="0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beautiful responsive ergonomic configurable</a:t>
            </a:r>
          </a:p>
        </p:txBody>
      </p:sp>
      <p:sp>
        <p:nvSpPr>
          <p:cNvPr id="16386" name="Oval 2"/>
          <p:cNvSpPr>
            <a:spLocks/>
          </p:cNvSpPr>
          <p:nvPr/>
        </p:nvSpPr>
        <p:spPr bwMode="auto">
          <a:xfrm>
            <a:off x="2928938" y="2803922"/>
            <a:ext cx="3277195" cy="3277195"/>
          </a:xfrm>
          <a:prstGeom prst="ellipse">
            <a:avLst/>
          </a:prstGeom>
          <a:solidFill>
            <a:srgbClr val="F5EF7D"/>
          </a:solidFill>
          <a:ln w="25400" cap="flat">
            <a:solidFill>
              <a:srgbClr val="F5EF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Standard of </a:t>
            </a:r>
            <a:r>
              <a:rPr lang="en-US" dirty="0" smtClean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comparison</a:t>
            </a:r>
            <a:endParaRPr lang="en-US" dirty="0" smtClean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endParaRPr lang="en-US" dirty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Cultural perception</a:t>
            </a:r>
          </a:p>
          <a:p>
            <a:pPr marL="0" indent="0">
              <a:buNone/>
            </a:pPr>
            <a:endParaRPr lang="en-US" dirty="0" smtClean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Typography </a:t>
            </a: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and vertical rhythms </a:t>
            </a:r>
          </a:p>
          <a:p>
            <a:pPr marL="0" indent="0">
              <a:buNone/>
            </a:pPr>
            <a:endParaRPr lang="en-US" dirty="0" smtClean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Colors </a:t>
            </a: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and language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14400" y="419100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BREC</a:t>
            </a:r>
          </a:p>
          <a:p>
            <a:pPr algn="ctr"/>
            <a:r>
              <a:rPr lang="en-US" sz="2500" dirty="0" smtClean="0">
                <a:solidFill>
                  <a:srgbClr val="1A1A1A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beautiful</a:t>
            </a:r>
            <a:r>
              <a:rPr lang="en-US" sz="2500" dirty="0" smtClean="0">
                <a:solidFill>
                  <a:srgbClr val="808080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responsive </a:t>
            </a:r>
            <a:r>
              <a:rPr lang="en-US" sz="2500" dirty="0">
                <a:solidFill>
                  <a:srgbClr val="7F7F7F"/>
                </a:solidFill>
                <a:latin typeface="Calibri"/>
                <a:ea typeface="ＭＳ Ｐゴシック" charset="0"/>
                <a:cs typeface="Calibri"/>
                <a:sym typeface="Helvetica Neue" charset="0"/>
              </a:rPr>
              <a:t>ergonomic configurable</a:t>
            </a:r>
          </a:p>
        </p:txBody>
      </p:sp>
    </p:spTree>
    <p:extLst>
      <p:ext uri="{BB962C8B-B14F-4D97-AF65-F5344CB8AC3E}">
        <p14:creationId xmlns:p14="http://schemas.microsoft.com/office/powerpoint/2010/main" val="26939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39453"/>
            <a:ext cx="8575849" cy="41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BREC</a:t>
            </a:r>
            <a:b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</a:br>
            <a:r>
              <a:rPr lang="en-US" sz="2500" b="0" dirty="0">
                <a:solidFill>
                  <a:srgbClr val="808080"/>
                </a:solidFill>
                <a:latin typeface="Calibri"/>
                <a:cs typeface="Calibri"/>
                <a:sym typeface="Helvetica Neue" charset="0"/>
              </a:rPr>
              <a:t>beautiful</a:t>
            </a:r>
            <a:r>
              <a:rPr lang="en-US" sz="2500" b="0" dirty="0">
                <a:latin typeface="Calibri"/>
                <a:cs typeface="Calibri"/>
                <a:sym typeface="Helvetica Neue" charset="0"/>
              </a:rPr>
              <a:t> </a:t>
            </a:r>
            <a:r>
              <a:rPr lang="en-US" sz="2500" b="0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responsive</a:t>
            </a:r>
            <a:r>
              <a:rPr lang="en-US" sz="2500" b="0" dirty="0">
                <a:solidFill>
                  <a:srgbClr val="676767"/>
                </a:solidFill>
                <a:latin typeface="Calibri"/>
                <a:cs typeface="Calibri"/>
                <a:sym typeface="Helvetica Neue" charset="0"/>
              </a:rPr>
              <a:t> </a:t>
            </a:r>
            <a:r>
              <a:rPr lang="en-US" sz="2500" b="0" dirty="0">
                <a:solidFill>
                  <a:srgbClr val="7F7F7F"/>
                </a:solidFill>
                <a:latin typeface="Calibri"/>
                <a:cs typeface="Calibri"/>
                <a:sym typeface="Helvetica Neue" charset="0"/>
              </a:rPr>
              <a:t>ergonomic configurable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Responsive agnostic design using media queries</a:t>
            </a: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User action always produces system reaction</a:t>
            </a: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Loading time</a:t>
            </a: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Disabled action buttons</a:t>
            </a: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Hovers are dead</a:t>
            </a:r>
          </a:p>
        </p:txBody>
      </p:sp>
    </p:spTree>
    <p:extLst>
      <p:ext uri="{BB962C8B-B14F-4D97-AF65-F5344CB8AC3E}">
        <p14:creationId xmlns:p14="http://schemas.microsoft.com/office/powerpoint/2010/main" val="41641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9" y="767953"/>
            <a:ext cx="8295680" cy="49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11" y="1902024"/>
            <a:ext cx="3000375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unlikely evolution </a:t>
            </a:r>
            <a:br>
              <a:rPr lang="en-US" dirty="0" smtClean="0"/>
            </a:br>
            <a:r>
              <a:rPr lang="en-US" dirty="0" smtClean="0"/>
              <a:t>of web </a:t>
            </a:r>
            <a:r>
              <a:rPr lang="en-US" dirty="0" smtClean="0"/>
              <a:t>applications</a:t>
            </a:r>
            <a:br>
              <a:rPr lang="en-US" dirty="0" smtClean="0"/>
            </a:br>
            <a:r>
              <a:rPr lang="en-US" dirty="0" smtClean="0"/>
              <a:t>(Ben)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BREC</a:t>
            </a:r>
            <a:r>
              <a:rPr lang="en-US" b="0" dirty="0">
                <a:solidFill>
                  <a:srgbClr val="1A1A1A"/>
                </a:solidFill>
                <a:latin typeface="Helvetica Neue" charset="0"/>
                <a:sym typeface="Helvetica Neue" charset="0"/>
              </a:rPr>
              <a:t/>
            </a:r>
            <a:br>
              <a:rPr lang="en-US" b="0" dirty="0">
                <a:solidFill>
                  <a:srgbClr val="1A1A1A"/>
                </a:solidFill>
                <a:latin typeface="Helvetica Neue" charset="0"/>
                <a:sym typeface="Helvetica Neue" charset="0"/>
              </a:rPr>
            </a:br>
            <a:r>
              <a:rPr lang="en-US" sz="2500" b="0" dirty="0">
                <a:solidFill>
                  <a:srgbClr val="808080"/>
                </a:solidFill>
                <a:latin typeface="Helvetica Neue" charset="0"/>
                <a:cs typeface="Helvetica Neue" charset="0"/>
                <a:sym typeface="Helvetica Neue" charset="0"/>
              </a:rPr>
              <a:t>beautiful responsive </a:t>
            </a:r>
            <a:r>
              <a:rPr lang="en-US" sz="2500" b="0" dirty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ergonomic</a:t>
            </a:r>
            <a:r>
              <a:rPr lang="en-US" sz="2500" b="0" dirty="0">
                <a:solidFill>
                  <a:srgbClr val="7F7F7F"/>
                </a:solidFill>
                <a:latin typeface="Helvetica Neue" charset="0"/>
                <a:cs typeface="Helvetica Neue" charset="0"/>
                <a:sym typeface="Helvetica Neue" charset="0"/>
              </a:rPr>
              <a:t> configurable</a:t>
            </a:r>
            <a:endParaRPr lang="en-US" sz="2500" b="0" dirty="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Design for </a:t>
            </a:r>
            <a:r>
              <a:rPr lang="en-US" sz="2000" dirty="0" smtClean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all</a:t>
            </a:r>
          </a:p>
          <a:p>
            <a:pPr marL="0" indent="0">
              <a:buNone/>
            </a:pPr>
            <a:endParaRPr lang="en-US" sz="2000" dirty="0">
              <a:solidFill>
                <a:srgbClr val="1A1A1A"/>
              </a:solidFill>
              <a:latin typeface="+mj-lt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508 Accessibility (software, hardware, facilities)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A1A1A"/>
              </a:solidFill>
              <a:latin typeface="+mj-lt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WCAG</a:t>
            </a:r>
            <a:endParaRPr lang="en-US" sz="2000" dirty="0">
              <a:solidFill>
                <a:srgbClr val="1A1A1A"/>
              </a:solidFill>
              <a:latin typeface="+mj-lt"/>
              <a:cs typeface="Calibri"/>
              <a:sym typeface="Helvetica Neue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1A1A1A"/>
              </a:solidFill>
              <a:latin typeface="+mj-lt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UX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: storyboards, user personas, industry questionnaires and test methods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A1A1A"/>
              </a:solidFill>
              <a:latin typeface="+mj-lt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Ask 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thyself: what is your user</a:t>
            </a:r>
            <a:r>
              <a:rPr lang="ja-JP" alt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’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Calibri"/>
                <a:sym typeface="Helvetica Neue" charset="0"/>
              </a:rPr>
              <a:t>s goal?</a:t>
            </a:r>
          </a:p>
        </p:txBody>
      </p:sp>
    </p:spTree>
    <p:extLst>
      <p:ext uri="{BB962C8B-B14F-4D97-AF65-F5344CB8AC3E}">
        <p14:creationId xmlns:p14="http://schemas.microsoft.com/office/powerpoint/2010/main" val="2372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11458" r="50183" b="4947"/>
          <a:stretch>
            <a:fillRect/>
          </a:stretch>
        </p:blipFill>
        <p:spPr bwMode="auto">
          <a:xfrm>
            <a:off x="401836" y="1741289"/>
            <a:ext cx="4625578" cy="4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441346" cy="5538416"/>
          </a:xfrm>
          <a:prstGeom prst="rect">
            <a:avLst/>
          </a:prstGeom>
          <a:noFill/>
          <a:ln w="76200" cap="flat">
            <a:solidFill>
              <a:srgbClr val="FEDF9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" y="290215"/>
            <a:ext cx="8379395" cy="625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BREC</a:t>
            </a:r>
            <a:b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</a:br>
            <a:r>
              <a:rPr lang="en-US" sz="2500" b="0" dirty="0">
                <a:solidFill>
                  <a:srgbClr val="808080"/>
                </a:solidFill>
                <a:latin typeface="Calibri"/>
                <a:cs typeface="Calibri"/>
                <a:sym typeface="Helvetica Neue" charset="0"/>
              </a:rPr>
              <a:t>beautiful responsive ergonomic </a:t>
            </a:r>
            <a:r>
              <a:rPr lang="en-US" sz="2500" b="0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configurable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Patient </a:t>
            </a:r>
            <a:r>
              <a:rPr lang="en-US" dirty="0" smtClean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vs. </a:t>
            </a: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provider localization </a:t>
            </a:r>
            <a:endParaRPr lang="en-US" dirty="0" smtClean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endParaRPr lang="en-US" dirty="0">
              <a:solidFill>
                <a:srgbClr val="1A1A1A"/>
              </a:solidFill>
              <a:latin typeface="Calibri"/>
              <a:cs typeface="Calibri"/>
              <a:sym typeface="Helvetica Neue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Role and action based</a:t>
            </a:r>
          </a:p>
        </p:txBody>
      </p:sp>
    </p:spTree>
    <p:extLst>
      <p:ext uri="{BB962C8B-B14F-4D97-AF65-F5344CB8AC3E}">
        <p14:creationId xmlns:p14="http://schemas.microsoft.com/office/powerpoint/2010/main" val="24440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67" y="1535906"/>
            <a:ext cx="549175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35906"/>
            <a:ext cx="549175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98289" y="266700"/>
            <a:ext cx="7947422" cy="1714500"/>
          </a:xfrm>
          <a:ln/>
        </p:spPr>
        <p:txBody>
          <a:bodyPr>
            <a:noAutofit/>
          </a:bodyPr>
          <a:lstStyle/>
          <a:p>
            <a:pPr algn="ctr"/>
            <a:r>
              <a:rPr lang="en-US" sz="6600" b="0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DESIGN FRAMEWORK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Responsive mobile first </a:t>
            </a:r>
            <a:r>
              <a:rPr lang="en-US" sz="2000" dirty="0" smtClean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HTML5/CSS3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Media </a:t>
            </a:r>
            <a:r>
              <a:rPr lang="en-US" sz="2000" dirty="0" smtClean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Queries in CSS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 err="1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Modernizr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 and </a:t>
            </a:r>
            <a:r>
              <a:rPr lang="en-US" sz="2000" dirty="0" smtClean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Normalize scripts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 err="1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jQuery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 and </a:t>
            </a:r>
            <a:r>
              <a:rPr lang="en-US" sz="2000" dirty="0" err="1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jQuery</a:t>
            </a: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 </a:t>
            </a:r>
            <a:r>
              <a:rPr lang="en-US" sz="2000" dirty="0" smtClean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UI library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Mobile first by Luke W.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HTML5boilerplate.com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  <a:p>
            <a:pPr marL="0" indent="0">
              <a:spcBef>
                <a:spcPts val="2373"/>
              </a:spcBef>
              <a:buNone/>
            </a:pPr>
            <a:r>
              <a:rPr lang="en-US" sz="2000" dirty="0" err="1">
                <a:solidFill>
                  <a:srgbClr val="1A1A1A"/>
                </a:solidFill>
                <a:latin typeface="+mj-lt"/>
                <a:cs typeface="Helvetica Neue" charset="0"/>
                <a:sym typeface="Helvetica Neue" charset="0"/>
              </a:rPr>
              <a:t>SmashingMagazine.com</a:t>
            </a:r>
            <a:endParaRPr lang="en-US" sz="2000" dirty="0">
              <a:solidFill>
                <a:srgbClr val="1A1A1A"/>
              </a:solidFill>
              <a:latin typeface="+mj-lt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392906" y="1187649"/>
            <a:ext cx="8349258" cy="430410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9294" tIns="89294" rIns="89294" bIns="89294" anchor="ctr"/>
          <a:lstStyle/>
          <a:p>
            <a:pPr algn="l"/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/*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iPads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(portrait and landscape) ----------- */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@media only screen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min-device-width : 768px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max-device-width : 1024px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</a:p>
          <a:p>
            <a:pPr algn="l"/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{/* Styles */}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/* </a:t>
            </a:r>
          </a:p>
          <a:p>
            <a:pPr algn="l"/>
            <a:endParaRPr lang="en-US" sz="1700" b="1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b="1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iPads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(landscape) ----------- */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@media only screen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min-device-width : 768px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max-device-width : 1024px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orientation : landscape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</a:p>
          <a:p>
            <a:pPr algn="l"/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{/* Styles */}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/* </a:t>
            </a:r>
          </a:p>
          <a:p>
            <a:pPr algn="l"/>
            <a:endParaRPr lang="en-US" sz="1700" b="1" dirty="0"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algn="l"/>
            <a:r>
              <a:rPr lang="en-US" sz="1700" b="1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iPads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(portrait) ----------- */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@media only screen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min-device-width : 768px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max-device-width : 1024px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and (</a:t>
            </a:r>
            <a:r>
              <a:rPr lang="en-US" sz="1700" dirty="0">
                <a:solidFill>
                  <a:srgbClr val="001445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orientation : portrait</a:t>
            </a:r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</a:t>
            </a:r>
          </a:p>
          <a:p>
            <a:pPr algn="l"/>
            <a:r>
              <a:rPr lang="en-US" sz="17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{/* Styles */}</a:t>
            </a:r>
          </a:p>
        </p:txBody>
      </p:sp>
    </p:spTree>
    <p:extLst>
      <p:ext uri="{BB962C8B-B14F-4D97-AF65-F5344CB8AC3E}">
        <p14:creationId xmlns:p14="http://schemas.microsoft.com/office/powerpoint/2010/main" val="39923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98289" y="266700"/>
            <a:ext cx="7947422" cy="1714500"/>
          </a:xfrm>
          <a:ln/>
        </p:spPr>
        <p:txBody>
          <a:bodyPr>
            <a:normAutofit/>
          </a:bodyPr>
          <a:lstStyle/>
          <a:p>
            <a:pPr algn="ctr"/>
            <a:r>
              <a:rPr lang="en-US" sz="6600" b="0" dirty="0">
                <a:solidFill>
                  <a:srgbClr val="1A1A1A"/>
                </a:solidFill>
                <a:latin typeface="Calibri"/>
                <a:cs typeface="Calibri"/>
                <a:sym typeface="Helvetica Neue" charset="0"/>
              </a:rPr>
              <a:t>DESIGN POLITICS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Fix </a:t>
            </a:r>
            <a:r>
              <a:rPr lang="en-US" dirty="0" smtClean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healthcare</a:t>
            </a:r>
          </a:p>
          <a:p>
            <a:pPr marL="0" indent="0" algn="ctr">
              <a:buNone/>
            </a:pPr>
            <a:endParaRPr lang="en-US" dirty="0">
              <a:solidFill>
                <a:srgbClr val="1A1A1A"/>
              </a:solidFill>
              <a:latin typeface="Helvetica Neue" charset="0"/>
              <a:sym typeface="Helvetica Neue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Improve lives of patients and providers</a:t>
            </a:r>
            <a:endParaRPr lang="en-US" dirty="0">
              <a:solidFill>
                <a:srgbClr val="1A1A1A"/>
              </a:solidFill>
              <a:latin typeface="Helvetica Neue" charset="0"/>
              <a:sym typeface="Helvetica Neue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1A1A1A"/>
              </a:solidFill>
              <a:latin typeface="Helvetica Neue" charset="0"/>
              <a:cs typeface="Helvetica Neue" charset="0"/>
              <a:sym typeface="Helvetica Neue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Raise </a:t>
            </a:r>
            <a:r>
              <a:rPr lang="en-US" dirty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the </a:t>
            </a:r>
            <a:r>
              <a:rPr lang="en-US" dirty="0" smtClean="0">
                <a:solidFill>
                  <a:srgbClr val="1A1A1A"/>
                </a:solidFill>
                <a:latin typeface="Helvetica Neue" charset="0"/>
                <a:cs typeface="Helvetica Neue" charset="0"/>
                <a:sym typeface="Helvetica Neue" charset="0"/>
              </a:rPr>
              <a:t>bar</a:t>
            </a:r>
          </a:p>
          <a:p>
            <a:pPr marL="0" indent="0" algn="ctr">
              <a:buNone/>
            </a:pPr>
            <a:endParaRPr lang="en-US" dirty="0">
              <a:solidFill>
                <a:srgbClr val="1A1A1A"/>
              </a:solidFill>
              <a:latin typeface="Helvetica Neue" charset="0"/>
              <a:sym typeface="Helvetica Neue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1A1A1A"/>
                </a:solidFill>
                <a:latin typeface="Helvetica Neue Light" charset="0"/>
                <a:cs typeface="Helvetica Neue Light" charset="0"/>
                <a:sym typeface="Helvetica Neue Light" charset="0"/>
              </a:rPr>
              <a:t>the world needs constant improving</a:t>
            </a:r>
            <a:endParaRPr lang="en-US" i="1" dirty="0">
              <a:solidFill>
                <a:srgbClr val="1A1A1A"/>
              </a:solidFill>
              <a:latin typeface="Helvetica Neue Light" charset="0"/>
              <a:sym typeface="Helvetica Neue Light" charset="0"/>
            </a:endParaRPr>
          </a:p>
          <a:p>
            <a:pPr marL="0" indent="0" algn="ctr">
              <a:buNone/>
            </a:pPr>
            <a:endParaRPr lang="en-US" i="1" dirty="0">
              <a:solidFill>
                <a:srgbClr val="1A1A1A"/>
              </a:solidFill>
              <a:latin typeface="Helvetica Neue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  <a:ln/>
        </p:spPr>
        <p:txBody>
          <a:bodyPr/>
          <a:lstStyle/>
          <a:p>
            <a:pPr algn="ctr"/>
            <a:r>
              <a:rPr lang="en-US" dirty="0">
                <a:solidFill>
                  <a:srgbClr val="874B43"/>
                </a:solidFill>
                <a:latin typeface="Calibri"/>
                <a:cs typeface="Calibri"/>
                <a:sym typeface="Helvetica Neue" charset="0"/>
              </a:rPr>
              <a:t>thank you</a:t>
            </a:r>
            <a:br>
              <a:rPr lang="en-US" dirty="0">
                <a:solidFill>
                  <a:srgbClr val="874B43"/>
                </a:solidFill>
                <a:latin typeface="Calibri"/>
                <a:cs typeface="Calibri"/>
                <a:sym typeface="Helvetica Neue" charset="0"/>
              </a:rPr>
            </a:br>
            <a:endParaRPr lang="en-US" sz="2500" dirty="0">
              <a:solidFill>
                <a:srgbClr val="874B43"/>
              </a:solidFill>
              <a:latin typeface="Calibri"/>
              <a:cs typeface="Calibri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On-campus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Vecna will be at MIT</a:t>
            </a:r>
          </a:p>
          <a:p>
            <a:pPr marL="0" indent="0" algn="ctr">
              <a:buNone/>
            </a:pPr>
            <a:r>
              <a:rPr lang="en-US" sz="4800" dirty="0" smtClean="0"/>
              <a:t>Feb 19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&amp; Feb </a:t>
            </a:r>
            <a:r>
              <a:rPr lang="en-US" sz="4800" dirty="0" smtClean="0"/>
              <a:t>20</a:t>
            </a:r>
            <a:r>
              <a:rPr lang="en-US" sz="4800" baseline="30000" dirty="0" smtClean="0"/>
              <a:t>th,</a:t>
            </a:r>
            <a:r>
              <a:rPr lang="en-US" sz="4800" dirty="0" smtClean="0"/>
              <a:t> Mar 7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, Mar 19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, Apr 10th </a:t>
            </a:r>
            <a:endParaRPr lang="en-US" sz="4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HTML, </a:t>
            </a:r>
            <a:r>
              <a:rPr lang="en-US" dirty="0" err="1" smtClean="0"/>
              <a:t>Javascript</a:t>
            </a:r>
            <a:r>
              <a:rPr lang="en-US" dirty="0" smtClean="0"/>
              <a:t>,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HTML: a method for structuring and linking</a:t>
            </a:r>
          </a:p>
          <a:p>
            <a:r>
              <a:rPr lang="en-US" dirty="0" smtClean="0"/>
              <a:t>CSS: defines the look and feel of a markup document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: a scripting programming language and historically one of the most abused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626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Apply </a:t>
            </a:r>
            <a:r>
              <a:rPr lang="en-US" dirty="0" smtClean="0"/>
              <a:t>on MIT </a:t>
            </a:r>
            <a:r>
              <a:rPr lang="en-US" dirty="0" err="1" smtClean="0"/>
              <a:t>CareerBridge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Fulltime and internship </a:t>
            </a:r>
            <a:r>
              <a:rPr lang="en-US" dirty="0" smtClean="0"/>
              <a:t>positions for software engineering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28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1066800"/>
            <a:ext cx="693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software </a:t>
            </a:r>
            <a:r>
              <a:rPr lang="en-US" b="1" dirty="0" smtClean="0"/>
              <a:t>engineers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Build intuitive user interfaces to provide patients of all age groups with convenient access to their entire medical record using technologies such as HTML5, CSS3, and </a:t>
            </a:r>
            <a:r>
              <a:rPr lang="en-US" dirty="0" err="1" smtClean="0"/>
              <a:t>jQuery</a:t>
            </a:r>
            <a:r>
              <a:rPr lang="en-US" dirty="0" smtClean="0"/>
              <a:t>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Help </a:t>
            </a:r>
            <a:r>
              <a:rPr lang="en-US" dirty="0"/>
              <a:t>build a flexible and scalable backend to accommodate a growing network of healthcare </a:t>
            </a:r>
            <a:r>
              <a:rPr lang="en-US" dirty="0" smtClean="0"/>
              <a:t>systems.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an industry standard technology stack comprised of Java, Spring, Hibernate, Struts, and </a:t>
            </a:r>
            <a:r>
              <a:rPr lang="en-US" dirty="0" smtClean="0"/>
              <a:t>CXF.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See </a:t>
            </a:r>
            <a:r>
              <a:rPr lang="en-US" dirty="0"/>
              <a:t>their code quickly impact millions of patients with </a:t>
            </a:r>
            <a:r>
              <a:rPr lang="en-US" dirty="0" err="1"/>
              <a:t>Vecna’s</a:t>
            </a:r>
            <a:r>
              <a:rPr lang="en-US" dirty="0"/>
              <a:t> rapid release </a:t>
            </a:r>
            <a:r>
              <a:rPr lang="en-US" dirty="0" smtClean="0"/>
              <a:t>cycles.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 smtClean="0"/>
              <a:t>Collaborate </a:t>
            </a:r>
            <a:r>
              <a:rPr lang="en-US" dirty="0"/>
              <a:t>with UI/UIX designers, project managers, and quality assurance test engineers in a cross functional project team structure</a:t>
            </a:r>
            <a:r>
              <a:rPr lang="en-US" dirty="0" smtClean="0"/>
              <a:t>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n-US" dirty="0"/>
              <a:t>Integrate </a:t>
            </a:r>
            <a:r>
              <a:rPr lang="en-US" dirty="0" err="1"/>
              <a:t>Vecna</a:t>
            </a:r>
            <a:r>
              <a:rPr lang="en-US" dirty="0"/>
              <a:t> products with a wide range of third-party healthcare solutions using web services, HL7, and other technologies.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56020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tl</a:t>
            </a:r>
            <a:r>
              <a:rPr lang="en-US" dirty="0"/>
              <a:t>; </a:t>
            </a:r>
            <a:r>
              <a:rPr lang="en-US" dirty="0" err="1"/>
              <a:t>dr</a:t>
            </a:r>
            <a:r>
              <a:rPr lang="en-US" dirty="0"/>
              <a:t>: Code something that matters. Join </a:t>
            </a:r>
            <a:r>
              <a:rPr lang="en-US" dirty="0" err="1"/>
              <a:t>Vecna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HTML, </a:t>
            </a:r>
            <a:r>
              <a:rPr lang="en-US" dirty="0" err="1" smtClean="0"/>
              <a:t>Javascript</a:t>
            </a:r>
            <a:r>
              <a:rPr lang="en-US" dirty="0" smtClean="0"/>
              <a:t>,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this become the dominant programming methodology?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HTML/</a:t>
            </a:r>
            <a:r>
              <a:rPr lang="en-US" dirty="0" err="1" smtClean="0"/>
              <a:t>Javascript</a:t>
            </a:r>
            <a:r>
              <a:rPr lang="en-US" dirty="0" smtClean="0"/>
              <a:t>/CSS is </a:t>
            </a:r>
          </a:p>
          <a:p>
            <a:pPr lvl="1"/>
            <a:r>
              <a:rPr lang="en-US" dirty="0" smtClean="0"/>
              <a:t>code that anyone can write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ccessible from any device</a:t>
            </a:r>
          </a:p>
          <a:p>
            <a:pPr lvl="1"/>
            <a:r>
              <a:rPr lang="en-US" dirty="0" smtClean="0"/>
              <a:t>retrieved with little or no work by an </a:t>
            </a:r>
            <a:r>
              <a:rPr lang="en-US" dirty="0" smtClean="0"/>
              <a:t>end user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9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the decorator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design pattern that allows behavior to be added to an individual object, either statically or dynamically, without affecting the behavior of other objects from the same class.*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wikipedia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32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Vecna Medical Template">
  <a:themeElements>
    <a:clrScheme name="Vecna Medical">
      <a:dk1>
        <a:srgbClr val="2A4B53"/>
      </a:dk1>
      <a:lt1>
        <a:sysClr val="window" lastClr="FFFFFF"/>
      </a:lt1>
      <a:dk2>
        <a:srgbClr val="1F497D"/>
      </a:dk2>
      <a:lt2>
        <a:srgbClr val="EEECE1"/>
      </a:lt2>
      <a:accent1>
        <a:srgbClr val="874B43"/>
      </a:accent1>
      <a:accent2>
        <a:srgbClr val="366D45"/>
      </a:accent2>
      <a:accent3>
        <a:srgbClr val="EDEDE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1169</Words>
  <Application>Microsoft Office PowerPoint</Application>
  <PresentationFormat>On-screen Show (4:3)</PresentationFormat>
  <Paragraphs>258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Power Point Vecna Medical Template</vt:lpstr>
      <vt:lpstr>From Web to Web Application</vt:lpstr>
      <vt:lpstr>Introductions</vt:lpstr>
      <vt:lpstr>We’re from Vecna. </vt:lpstr>
      <vt:lpstr>Today’s discussion</vt:lpstr>
      <vt:lpstr>The unlikely evolution  of web applications (Ben)</vt:lpstr>
      <vt:lpstr>HTML, Javascript, CSS</vt:lpstr>
      <vt:lpstr>HTML, Javascript, CSS</vt:lpstr>
      <vt:lpstr>Code for All</vt:lpstr>
      <vt:lpstr>The power of the decorator</vt:lpstr>
      <vt:lpstr>jQuery is a library based on</vt:lpstr>
      <vt:lpstr>All of these in action</vt:lpstr>
      <vt:lpstr>What defines a web application?</vt:lpstr>
      <vt:lpstr>What defines a web application?</vt:lpstr>
      <vt:lpstr>What defines a web application?</vt:lpstr>
      <vt:lpstr>What do we want from a web app?</vt:lpstr>
      <vt:lpstr>Responsive design</vt:lpstr>
      <vt:lpstr>What do want from a multi-select?</vt:lpstr>
      <vt:lpstr>PowerPoint Presentation</vt:lpstr>
      <vt:lpstr>Choosing the  technology stack (Ben)</vt:lpstr>
      <vt:lpstr>How do we get there?</vt:lpstr>
      <vt:lpstr>Store Information</vt:lpstr>
      <vt:lpstr>Retrieve Information</vt:lpstr>
      <vt:lpstr>Retrieve information</vt:lpstr>
      <vt:lpstr>Show it to the end user </vt:lpstr>
      <vt:lpstr>Beyond jQuery</vt:lpstr>
      <vt:lpstr>PowerPoint Presentation</vt:lpstr>
      <vt:lpstr>Database to user:  practical considerations (Oleg)</vt:lpstr>
      <vt:lpstr>A request comes in</vt:lpstr>
      <vt:lpstr>PowerPoint Presentation</vt:lpstr>
      <vt:lpstr>From Controller to Model</vt:lpstr>
      <vt:lpstr>The data</vt:lpstr>
      <vt:lpstr>How do I query it?</vt:lpstr>
      <vt:lpstr>How do I query it?</vt:lpstr>
      <vt:lpstr>How fast is my query?</vt:lpstr>
      <vt:lpstr>Query returns too much data</vt:lpstr>
      <vt:lpstr>Paging!</vt:lpstr>
      <vt:lpstr>How to page?</vt:lpstr>
      <vt:lpstr>Does this look right?</vt:lpstr>
      <vt:lpstr>The evil join</vt:lpstr>
      <vt:lpstr>The view</vt:lpstr>
      <vt:lpstr>Templates </vt:lpstr>
      <vt:lpstr>Page refresh</vt:lpstr>
      <vt:lpstr>Usability &amp; Design: Why you should care (Savic)</vt:lpstr>
      <vt:lpstr>PowerPoint Presentation</vt:lpstr>
      <vt:lpstr>BREC beautiful responsive ergonomic configurable</vt:lpstr>
      <vt:lpstr>PowerPoint Presentation</vt:lpstr>
      <vt:lpstr>PowerPoint Presentation</vt:lpstr>
      <vt:lpstr>BREC beautiful responsive ergonomic configurable</vt:lpstr>
      <vt:lpstr>PowerPoint Presentation</vt:lpstr>
      <vt:lpstr>BREC beautiful responsive ergonomic configurable</vt:lpstr>
      <vt:lpstr>PowerPoint Presentation</vt:lpstr>
      <vt:lpstr>PowerPoint Presentation</vt:lpstr>
      <vt:lpstr>BREC beautiful responsive ergonomic configurable</vt:lpstr>
      <vt:lpstr>PowerPoint Presentation</vt:lpstr>
      <vt:lpstr>DESIGN FRAMEWORK</vt:lpstr>
      <vt:lpstr>PowerPoint Presentation</vt:lpstr>
      <vt:lpstr>DESIGN POLITICS</vt:lpstr>
      <vt:lpstr>thank you </vt:lpstr>
      <vt:lpstr>On-campus Interviews</vt:lpstr>
      <vt:lpstr>Apply on MIT CareerBridge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Vecna Online Marketing 101</dc:title>
  <dc:creator>Kerrie McCarthy</dc:creator>
  <cp:lastModifiedBy>Diandra</cp:lastModifiedBy>
  <cp:revision>75</cp:revision>
  <dcterms:created xsi:type="dcterms:W3CDTF">2012-09-24T17:19:57Z</dcterms:created>
  <dcterms:modified xsi:type="dcterms:W3CDTF">2013-01-17T17:57:36Z</dcterms:modified>
</cp:coreProperties>
</file>